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rial" panose="020B0604020202020204" pitchFamily="34" charset="0"/>
      <p:regular r:id="rId21"/>
    </p:embeddedFont>
    <p:embeddedFont>
      <p:font typeface="Arial Bold" panose="020B0802020202020204" pitchFamily="34" charset="77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Montserrat Bold" pitchFamily="2" charset="77"/>
      <p:regular r:id="rId32"/>
      <p:bold r:id="rId33"/>
    </p:embeddedFont>
    <p:embeddedFont>
      <p:font typeface="Montserrat Italics" pitchFamily="2" charset="77"/>
      <p:regular r:id="rId34"/>
      <p:italic r:id="rId35"/>
    </p:embeddedFont>
    <p:embeddedFont>
      <p:font typeface="Montserrat Medium" panose="020F0502020204030204" pitchFamily="34" charset="0"/>
      <p:regular r:id="rId36"/>
      <p:italic r:id="rId37"/>
    </p:embeddedFont>
    <p:embeddedFont>
      <p:font typeface="Montserrat Ultra-Bold" pitchFamily="2" charset="77"/>
      <p:regular r:id="rId38"/>
      <p:bold r:id="rId39"/>
    </p:embeddedFont>
    <p:embeddedFont>
      <p:font typeface="Montserrat Ultra-Bold Italics" pitchFamily="2" charset="77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21" autoAdjust="0"/>
  </p:normalViewPr>
  <p:slideViewPr>
    <p:cSldViewPr>
      <p:cViewPr varScale="1">
        <p:scale>
          <a:sx n="72" d="100"/>
          <a:sy n="72" d="100"/>
        </p:scale>
        <p:origin x="7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971431" y="1028700"/>
            <a:ext cx="4345139" cy="5620892"/>
          </a:xfrm>
          <a:custGeom>
            <a:avLst/>
            <a:gdLst/>
            <a:ahLst/>
            <a:cxnLst/>
            <a:rect l="l" t="t" r="r" b="b"/>
            <a:pathLst>
              <a:path w="4345139" h="5620892">
                <a:moveTo>
                  <a:pt x="0" y="0"/>
                </a:moveTo>
                <a:lnTo>
                  <a:pt x="4345138" y="0"/>
                </a:lnTo>
                <a:lnTo>
                  <a:pt x="4345138" y="5620892"/>
                </a:lnTo>
                <a:lnTo>
                  <a:pt x="0" y="5620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41581" y="7201523"/>
            <a:ext cx="3604839" cy="1571109"/>
          </a:xfrm>
          <a:custGeom>
            <a:avLst/>
            <a:gdLst/>
            <a:ahLst/>
            <a:cxnLst/>
            <a:rect l="l" t="t" r="r" b="b"/>
            <a:pathLst>
              <a:path w="3604839" h="1571109">
                <a:moveTo>
                  <a:pt x="0" y="0"/>
                </a:moveTo>
                <a:lnTo>
                  <a:pt x="3604838" y="0"/>
                </a:lnTo>
                <a:lnTo>
                  <a:pt x="3604838" y="1571109"/>
                </a:lnTo>
                <a:lnTo>
                  <a:pt x="0" y="1571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2408" b="4331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289" b="444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78632" y="2361021"/>
            <a:ext cx="8330737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Shakespeare - Romeo and Juliet (April 2025)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9288" b="4445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734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78632" y="2361021"/>
            <a:ext cx="8330737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Spring Showcase (April 2025)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4160" b="9574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8200" b="5533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78632" y="2361021"/>
            <a:ext cx="8330737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French Night (May 2025)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148524"/>
            <a:ext cx="8940800" cy="623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Art Club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Book Club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Chess Club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Choir Club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Coding Club 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Cyber Kids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Debate Club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Drama Club 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French Club 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Math Club 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Sports Club 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Yearbook Club 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Yoga Club </a:t>
            </a:r>
          </a:p>
          <a:p>
            <a:pPr algn="l">
              <a:lnSpc>
                <a:spcPts val="3080"/>
              </a:lnSpc>
            </a:pPr>
            <a:endParaRPr lang="en-US" sz="2200" dirty="0">
              <a:solidFill>
                <a:srgbClr val="2D262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080"/>
              </a:lnSpc>
            </a:pPr>
            <a:r>
              <a:rPr lang="en-US" sz="2200" i="1" dirty="0">
                <a:solidFill>
                  <a:srgbClr val="2D262A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*Clubs vary each year to reflect student interests</a:t>
            </a:r>
          </a:p>
          <a:p>
            <a:pPr algn="l">
              <a:lnSpc>
                <a:spcPts val="3080"/>
              </a:lnSpc>
            </a:pPr>
            <a:endParaRPr lang="en-US" sz="2200" i="1" dirty="0">
              <a:solidFill>
                <a:srgbClr val="2D262A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00215"/>
            <a:ext cx="7514597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Clubs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69500" y="2200215"/>
            <a:ext cx="7514597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Field Trips &amp; Events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43297" y="3148524"/>
            <a:ext cx="8940800" cy="388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Astronomy in Action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Canada’s Wonderland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Downey's Farm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Halloween Dance Party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Legoland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Moving Zoo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Ripley's Aquarium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Scientists in School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Ski Trip</a:t>
            </a:r>
          </a:p>
          <a:p>
            <a:pPr algn="r">
              <a:lnSpc>
                <a:spcPts val="3080"/>
              </a:lnSpc>
            </a:pPr>
            <a:r>
              <a:rPr lang="en-US" sz="22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The Distillery Historic District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738544" y="3041482"/>
            <a:ext cx="5051164" cy="6216818"/>
          </a:xfrm>
          <a:custGeom>
            <a:avLst/>
            <a:gdLst/>
            <a:ahLst/>
            <a:cxnLst/>
            <a:rect l="l" t="t" r="r" b="b"/>
            <a:pathLst>
              <a:path w="5051164" h="6216818">
                <a:moveTo>
                  <a:pt x="0" y="0"/>
                </a:moveTo>
                <a:lnTo>
                  <a:pt x="5051164" y="0"/>
                </a:lnTo>
                <a:lnTo>
                  <a:pt x="5051164" y="6216818"/>
                </a:lnTo>
                <a:lnTo>
                  <a:pt x="0" y="6216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131273"/>
            <a:ext cx="11193068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Notable Achievements of 2024–2025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03382"/>
            <a:ext cx="8349427" cy="607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A. Finley (Grade 3) – 2nd Place, Royal Canadian Legion Public Speaking Contest 2025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J. Papadakos (Grade 7) – 2nd Place, Royal Canadian Legion Public Speaking Contest 2025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M. Trinh (Grade 7) – 3rd Place, Royal Canadian Legion Public Speaking Contest 2025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S. Chen (Grade 6) – Debut Performance, Royal Conservatory of Music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M. </a:t>
            </a:r>
            <a:r>
              <a:rPr lang="en-US" sz="2400" dirty="0" err="1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Wantuch</a:t>
            </a: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(Grade 7) – Silver Medal, Toronto Science Fair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V. </a:t>
            </a:r>
            <a:r>
              <a:rPr lang="en-US" sz="2400" dirty="0" err="1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Kaloty</a:t>
            </a: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(Grade 5), T. Rodrigues (Grade 6), S. Chen (Grade 6) – Finalists, Unexpected Voices Competition 2025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2D262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90560" y="4029606"/>
            <a:ext cx="8497440" cy="6435016"/>
            <a:chOff x="0" y="0"/>
            <a:chExt cx="11329920" cy="858002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62"/>
            <a:stretch>
              <a:fillRect/>
            </a:stretch>
          </p:blipFill>
          <p:spPr>
            <a:xfrm>
              <a:off x="0" y="0"/>
              <a:ext cx="11329920" cy="858002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38225" y="1574847"/>
            <a:ext cx="1856645" cy="68071"/>
            <a:chOff x="0" y="0"/>
            <a:chExt cx="488993" cy="179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894870" y="6133297"/>
            <a:ext cx="6532063" cy="3382178"/>
          </a:xfrm>
          <a:custGeom>
            <a:avLst/>
            <a:gdLst/>
            <a:ahLst/>
            <a:cxnLst/>
            <a:rect l="l" t="t" r="r" b="b"/>
            <a:pathLst>
              <a:path w="6532063" h="3382178">
                <a:moveTo>
                  <a:pt x="0" y="0"/>
                </a:moveTo>
                <a:lnTo>
                  <a:pt x="6532062" y="0"/>
                </a:lnTo>
                <a:lnTo>
                  <a:pt x="6532062" y="3382178"/>
                </a:lnTo>
                <a:lnTo>
                  <a:pt x="0" y="3382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38225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131273"/>
            <a:ext cx="11193068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Athletics &amp; Tournaments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003382"/>
            <a:ext cx="8349427" cy="258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Proud member of the SSAF (Small Schools Athletic Federation)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Students participate in a variety of sports, including Volleyball, Badminton, Track &amp; Field, Bowling, Soccer, and more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2D262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48165" y="4651646"/>
            <a:ext cx="4773054" cy="2948063"/>
          </a:xfrm>
          <a:custGeom>
            <a:avLst/>
            <a:gdLst/>
            <a:ahLst/>
            <a:cxnLst/>
            <a:rect l="l" t="t" r="r" b="b"/>
            <a:pathLst>
              <a:path w="4773054" h="2948063">
                <a:moveTo>
                  <a:pt x="0" y="0"/>
                </a:moveTo>
                <a:lnTo>
                  <a:pt x="4773054" y="0"/>
                </a:lnTo>
                <a:lnTo>
                  <a:pt x="4773054" y="2948063"/>
                </a:lnTo>
                <a:lnTo>
                  <a:pt x="0" y="2948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39578" y="7480713"/>
            <a:ext cx="4681642" cy="1945095"/>
          </a:xfrm>
          <a:custGeom>
            <a:avLst/>
            <a:gdLst/>
            <a:ahLst/>
            <a:cxnLst/>
            <a:rect l="l" t="t" r="r" b="b"/>
            <a:pathLst>
              <a:path w="4681642" h="1945095">
                <a:moveTo>
                  <a:pt x="0" y="0"/>
                </a:moveTo>
                <a:lnTo>
                  <a:pt x="4681641" y="0"/>
                </a:lnTo>
                <a:lnTo>
                  <a:pt x="4681641" y="1945095"/>
                </a:lnTo>
                <a:lnTo>
                  <a:pt x="0" y="1945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21219" y="5102043"/>
            <a:ext cx="5118171" cy="2047269"/>
          </a:xfrm>
          <a:custGeom>
            <a:avLst/>
            <a:gdLst/>
            <a:ahLst/>
            <a:cxnLst/>
            <a:rect l="l" t="t" r="r" b="b"/>
            <a:pathLst>
              <a:path w="5118171" h="2047269">
                <a:moveTo>
                  <a:pt x="0" y="0"/>
                </a:moveTo>
                <a:lnTo>
                  <a:pt x="5118172" y="0"/>
                </a:lnTo>
                <a:lnTo>
                  <a:pt x="5118172" y="2047269"/>
                </a:lnTo>
                <a:lnTo>
                  <a:pt x="0" y="2047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781300"/>
            <a:ext cx="16230600" cy="752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Our graduates have been accepted to top universities across Canada, including but not limited to: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Toronto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British Columbia (UBC)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Waterloo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McGill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Queen’s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Rutgers Business School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McMaster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Ottawa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Western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King's College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Dalhousie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Simon Fraser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York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OCAD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Carleton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Toronto Metropolitan University 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2D262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345683" y="6966693"/>
            <a:ext cx="3913617" cy="2973135"/>
          </a:xfrm>
          <a:custGeom>
            <a:avLst/>
            <a:gdLst/>
            <a:ahLst/>
            <a:cxnLst/>
            <a:rect l="l" t="t" r="r" b="b"/>
            <a:pathLst>
              <a:path w="3913617" h="2973135">
                <a:moveTo>
                  <a:pt x="0" y="0"/>
                </a:moveTo>
                <a:lnTo>
                  <a:pt x="3913617" y="0"/>
                </a:lnTo>
                <a:lnTo>
                  <a:pt x="3913617" y="2973135"/>
                </a:lnTo>
                <a:lnTo>
                  <a:pt x="0" y="2973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131273"/>
            <a:ext cx="11193068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University Destinations (2003 - 2025)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781300"/>
            <a:ext cx="16230600" cy="710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Our graduates have been accepted to top universities across the world, including but not limited to: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Harvard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Johns Hopkins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Dartmouth College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New York University (NYU)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Parsons School of Design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College London (UCL)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King’s College London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the Arts London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Southampton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St Andrews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University of Hong Kong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The Paris Institute of Political Studies (Sciences Po)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Keio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Sophia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Yonsei University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 err="1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Ewha</a:t>
            </a: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Womans</a:t>
            </a:r>
            <a:r>
              <a:rPr lang="en-US" sz="2400" dirty="0">
                <a:solidFill>
                  <a:srgbClr val="2D262A"/>
                </a:solidFill>
                <a:latin typeface="Montserrat"/>
                <a:ea typeface="Montserrat"/>
                <a:cs typeface="Montserrat"/>
                <a:sym typeface="Montserrat"/>
              </a:rPr>
              <a:t> University</a:t>
            </a:r>
          </a:p>
        </p:txBody>
      </p:sp>
      <p:sp>
        <p:nvSpPr>
          <p:cNvPr id="6" name="Freeform 6"/>
          <p:cNvSpPr/>
          <p:nvPr/>
        </p:nvSpPr>
        <p:spPr>
          <a:xfrm>
            <a:off x="9754140" y="6682096"/>
            <a:ext cx="3793642" cy="3604904"/>
          </a:xfrm>
          <a:custGeom>
            <a:avLst/>
            <a:gdLst/>
            <a:ahLst/>
            <a:cxnLst/>
            <a:rect l="l" t="t" r="r" b="b"/>
            <a:pathLst>
              <a:path w="4428898" h="4208555">
                <a:moveTo>
                  <a:pt x="0" y="0"/>
                </a:moveTo>
                <a:lnTo>
                  <a:pt x="4428899" y="0"/>
                </a:lnTo>
                <a:lnTo>
                  <a:pt x="4428899" y="4208555"/>
                </a:lnTo>
                <a:lnTo>
                  <a:pt x="0" y="4208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547782" y="6733186"/>
            <a:ext cx="3793642" cy="3553814"/>
          </a:xfrm>
          <a:custGeom>
            <a:avLst/>
            <a:gdLst/>
            <a:ahLst/>
            <a:cxnLst/>
            <a:rect l="l" t="t" r="r" b="b"/>
            <a:pathLst>
              <a:path w="4492568" h="4208555">
                <a:moveTo>
                  <a:pt x="0" y="0"/>
                </a:moveTo>
                <a:lnTo>
                  <a:pt x="4492568" y="0"/>
                </a:lnTo>
                <a:lnTo>
                  <a:pt x="4492568" y="4208555"/>
                </a:lnTo>
                <a:lnTo>
                  <a:pt x="0" y="4208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131273"/>
            <a:ext cx="11193068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University Destinations (2003 - 2025)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D8EDDC0-E92F-0BDB-D1D0-C907A5992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14875" y="4172487"/>
            <a:ext cx="2059456" cy="2214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7B2189-EA5A-6BF3-2066-DEE82C90A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877765"/>
            <a:ext cx="2874847" cy="28043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8225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8225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131273"/>
            <a:ext cx="11193068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Admissions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03382"/>
            <a:ext cx="8349427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Rolling admissions – applications accepted year-round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Main intake periods</a:t>
            </a:r>
          </a:p>
          <a:p>
            <a:pPr algn="l">
              <a:lnSpc>
                <a:spcPts val="3359"/>
              </a:lnSpc>
            </a:pPr>
            <a:endParaRPr lang="en-US" sz="2400" b="1">
              <a:solidFill>
                <a:srgbClr val="2D262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966547" y="5037922"/>
            <a:ext cx="4881934" cy="2241327"/>
            <a:chOff x="0" y="0"/>
            <a:chExt cx="1624330" cy="745740"/>
          </a:xfrm>
        </p:grpSpPr>
        <p:sp>
          <p:nvSpPr>
            <p:cNvPr id="9" name="Freeform 9"/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248848" y="5037922"/>
            <a:ext cx="4881934" cy="2241327"/>
            <a:chOff x="0" y="0"/>
            <a:chExt cx="1624330" cy="745740"/>
          </a:xfrm>
        </p:grpSpPr>
        <p:sp>
          <p:nvSpPr>
            <p:cNvPr id="13" name="Freeform 13"/>
            <p:cNvSpPr/>
            <p:nvPr/>
          </p:nvSpPr>
          <p:spPr>
            <a:xfrm>
              <a:off x="41910" y="4318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7783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5560" y="35560"/>
              <a:ext cx="1588770" cy="710180"/>
            </a:xfrm>
            <a:custGeom>
              <a:avLst/>
              <a:gdLst/>
              <a:ahLst/>
              <a:cxnLst/>
              <a:rect l="l" t="t" r="r" b="b"/>
              <a:pathLst>
                <a:path w="1588770" h="710180">
                  <a:moveTo>
                    <a:pt x="1588770" y="710180"/>
                  </a:moveTo>
                  <a:lnTo>
                    <a:pt x="0" y="710180"/>
                  </a:lnTo>
                  <a:lnTo>
                    <a:pt x="0" y="0"/>
                  </a:lnTo>
                  <a:lnTo>
                    <a:pt x="1588770" y="0"/>
                  </a:lnTo>
                  <a:lnTo>
                    <a:pt x="1588770" y="710180"/>
                  </a:lnTo>
                  <a:close/>
                  <a:moveTo>
                    <a:pt x="12700" y="697480"/>
                  </a:moveTo>
                  <a:lnTo>
                    <a:pt x="1576070" y="697480"/>
                  </a:lnTo>
                  <a:lnTo>
                    <a:pt x="1576070" y="12700"/>
                  </a:lnTo>
                  <a:lnTo>
                    <a:pt x="12700" y="12700"/>
                  </a:lnTo>
                  <a:lnTo>
                    <a:pt x="12700" y="697480"/>
                  </a:lnTo>
                  <a:close/>
                </a:path>
              </a:pathLst>
            </a:custGeom>
            <a:solidFill>
              <a:srgbClr val="2A30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576070" cy="697480"/>
            </a:xfrm>
            <a:custGeom>
              <a:avLst/>
              <a:gdLst/>
              <a:ahLst/>
              <a:cxnLst/>
              <a:rect l="l" t="t" r="r" b="b"/>
              <a:pathLst>
                <a:path w="1576070" h="697480">
                  <a:moveTo>
                    <a:pt x="0" y="0"/>
                  </a:moveTo>
                  <a:lnTo>
                    <a:pt x="1576070" y="0"/>
                  </a:lnTo>
                  <a:lnTo>
                    <a:pt x="1576070" y="697480"/>
                  </a:lnTo>
                  <a:lnTo>
                    <a:pt x="0" y="697480"/>
                  </a:lnTo>
                  <a:close/>
                </a:path>
              </a:pathLst>
            </a:custGeom>
            <a:solidFill>
              <a:srgbClr val="2A304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966547" y="5826798"/>
            <a:ext cx="4658687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>
                <a:solidFill>
                  <a:srgbClr val="2D26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September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60472" y="5826798"/>
            <a:ext cx="4658687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>
                <a:solidFill>
                  <a:srgbClr val="DAB25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January 2026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790" y="0"/>
            <a:ext cx="212090" cy="5143500"/>
            <a:chOff x="0" y="0"/>
            <a:chExt cx="5585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59" cy="1354667"/>
            </a:xfrm>
            <a:custGeom>
              <a:avLst/>
              <a:gdLst/>
              <a:ahLst/>
              <a:cxnLst/>
              <a:rect l="l" t="t" r="r" b="b"/>
              <a:pathLst>
                <a:path w="55859" h="1354667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40790" y="6388500"/>
            <a:ext cx="1666108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 b="1" i="1" dirty="0">
                <a:solidFill>
                  <a:srgbClr val="2A304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AT FIELDSTONE, WE SEE NOT THE CHILD WE MEET </a:t>
            </a:r>
          </a:p>
          <a:p>
            <a:pPr algn="ctr">
              <a:lnSpc>
                <a:spcPts val="4399"/>
              </a:lnSpc>
            </a:pPr>
            <a:r>
              <a:rPr lang="en-US" sz="3999" b="1" i="1" dirty="0">
                <a:solidFill>
                  <a:srgbClr val="2A3049"/>
                </a:solidFill>
                <a:latin typeface="Montserrat Ultra-Bold Italics"/>
                <a:ea typeface="Montserrat Ultra-Bold Italics"/>
                <a:cs typeface="Montserrat Ultra-Bold Italics"/>
                <a:sym typeface="Montserrat Ultra-Bold Italics"/>
              </a:rPr>
              <a:t>BUT RATHER WHO THAT CHILD WILL BECOME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4186261"/>
            <a:ext cx="9333345" cy="6100739"/>
            <a:chOff x="0" y="0"/>
            <a:chExt cx="12444460" cy="813431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45" t="3768" r="1197" b="127"/>
            <a:stretch>
              <a:fillRect/>
            </a:stretch>
          </p:blipFill>
          <p:spPr>
            <a:xfrm>
              <a:off x="0" y="0"/>
              <a:ext cx="12444460" cy="813431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8700" y="2131273"/>
            <a:ext cx="7514597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School Overview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03382"/>
            <a:ext cx="7514597" cy="650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Location: Toronto, Ontario, Canada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Established: 1997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Founded with the vision of holding students to higher expectations than other schools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Rooted in 'Global Knowledge' based on E.D. Hirsch’s Core Knowledge, adapted with Canadian content and French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2009: Adopted Cambridge International curriculum (Grades 6–12)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2015: Extended the Cambridge curriculum to Kindergarten–Grade 12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2024: Cambridge Showcase School for the August 2024 to July 2027 cohort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Emphasizes academic excellence within a caring and supportive environment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73411" y="76003"/>
            <a:ext cx="7341177" cy="10134994"/>
            <a:chOff x="0" y="0"/>
            <a:chExt cx="9788236" cy="13513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88236" cy="13513325"/>
            </a:xfrm>
            <a:custGeom>
              <a:avLst/>
              <a:gdLst/>
              <a:ahLst/>
              <a:cxnLst/>
              <a:rect l="l" t="t" r="r" b="b"/>
              <a:pathLst>
                <a:path w="9788236" h="13513325">
                  <a:moveTo>
                    <a:pt x="0" y="0"/>
                  </a:moveTo>
                  <a:lnTo>
                    <a:pt x="9788236" y="0"/>
                  </a:lnTo>
                  <a:lnTo>
                    <a:pt x="9788236" y="13513325"/>
                  </a:lnTo>
                  <a:lnTo>
                    <a:pt x="0" y="13513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84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859015" y="9067224"/>
              <a:ext cx="2125980" cy="359006"/>
            </a:xfrm>
            <a:custGeom>
              <a:avLst/>
              <a:gdLst/>
              <a:ahLst/>
              <a:cxnLst/>
              <a:rect l="l" t="t" r="r" b="b"/>
              <a:pathLst>
                <a:path w="2125980" h="359006">
                  <a:moveTo>
                    <a:pt x="0" y="0"/>
                  </a:moveTo>
                  <a:lnTo>
                    <a:pt x="2125980" y="0"/>
                  </a:lnTo>
                  <a:lnTo>
                    <a:pt x="2125980" y="359006"/>
                  </a:lnTo>
                  <a:lnTo>
                    <a:pt x="0" y="359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78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660198" y="4651023"/>
              <a:ext cx="2433824" cy="351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65"/>
                </a:lnSpc>
              </a:pPr>
              <a:r>
                <a:rPr lang="en-US" sz="147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This is to confirm that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744590" y="6099689"/>
              <a:ext cx="4287718" cy="1316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2"/>
                </a:lnSpc>
              </a:pPr>
              <a:r>
                <a:rPr lang="en-US" sz="147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ts val="3112"/>
                </a:lnSpc>
              </a:pPr>
              <a:r>
                <a:rPr lang="en-US" sz="147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is an authorized Showcase School </a:t>
              </a:r>
            </a:p>
            <a:p>
              <a:pPr algn="ctr">
                <a:lnSpc>
                  <a:spcPts val="818"/>
                </a:lnSpc>
              </a:pPr>
              <a:r>
                <a:rPr lang="en-US" sz="147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Cambridge International Education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466238" y="7785605"/>
              <a:ext cx="2815910" cy="504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88"/>
                </a:lnSpc>
              </a:pPr>
              <a:r>
                <a:rPr lang="en-US" sz="147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August 2024 – July 2027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06040" y="9271449"/>
              <a:ext cx="4805484" cy="859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063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Mark Cavone </a:t>
              </a:r>
            </a:p>
            <a:p>
              <a:pPr algn="ctr">
                <a:lnSpc>
                  <a:spcPts val="1394"/>
                </a:lnSpc>
              </a:pPr>
              <a:r>
                <a:rPr lang="en-US" sz="1063" spc="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Regional Director, North America, International Education Cambridge University Press &amp; Assessment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078701" y="5502142"/>
              <a:ext cx="5687750" cy="494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7"/>
                </a:lnSpc>
              </a:pPr>
              <a:r>
                <a:rPr lang="en-US" sz="2048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Fieldstone King's College School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81793" y="3181945"/>
            <a:ext cx="7506207" cy="4856468"/>
            <a:chOff x="0" y="0"/>
            <a:chExt cx="10008277" cy="64752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950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3143845"/>
            <a:ext cx="8940800" cy="712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first school in Canada to offer a dual Cambridge-Ontario curriculum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Selected as a Cambridge Showcase School for the August 2024 - July 2027 cohort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All students starting in Grade One learn how to play the violin, viola, or cello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All students in JK to Grade Twelve learn a Shakespeare Play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6.4-acre campus with outdoor field, gym, cafeteria, stage, art studio, music studio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University pathways counselling and one-on-one support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Teacher-led tutorials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Essay and interview prep for students applying to the U.K. and U.S. post-secondary institutions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 leadership opportunities throughout the school year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2D262A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One of the top 25 private schools in the Greater Toronto Area</a:t>
            </a:r>
          </a:p>
          <a:p>
            <a:pPr algn="l">
              <a:lnSpc>
                <a:spcPts val="3080"/>
              </a:lnSpc>
            </a:pPr>
            <a:endParaRPr lang="en-US" sz="2200" dirty="0">
              <a:solidFill>
                <a:srgbClr val="2D262A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200215"/>
            <a:ext cx="7514597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Why Choose Fieldstone?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1044" b="11122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b="4883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6600" y="2361021"/>
            <a:ext cx="7174799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Halloween (October 2024)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1313" b="2421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1757" b="1976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44437" y="2361021"/>
            <a:ext cx="6599126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Winter Showcase (December 2024)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3734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289" b="444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75459" y="2361021"/>
            <a:ext cx="7937081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Public Speaking (February 2025)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7374" b="6359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6088" r="6970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75459" y="2361021"/>
            <a:ext cx="7937081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Science Fair (February 2025)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74847"/>
            <a:ext cx="1856645" cy="68071"/>
            <a:chOff x="0" y="0"/>
            <a:chExt cx="488993" cy="1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993" cy="17928"/>
            </a:xfrm>
            <a:custGeom>
              <a:avLst/>
              <a:gdLst/>
              <a:ahLst/>
              <a:cxnLst/>
              <a:rect l="l" t="t" r="r" b="b"/>
              <a:pathLst>
                <a:path w="488993" h="17928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DAB2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8993" cy="56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45526"/>
            <a:ext cx="7506207" cy="4856468"/>
            <a:chOff x="0" y="0"/>
            <a:chExt cx="10008277" cy="64752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37741" b="13733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753093" y="3345526"/>
            <a:ext cx="7506207" cy="4856468"/>
            <a:chOff x="0" y="0"/>
            <a:chExt cx="10008277" cy="64752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32990" b="18485"/>
            <a:stretch>
              <a:fillRect/>
            </a:stretch>
          </p:blipFill>
          <p:spPr>
            <a:xfrm>
              <a:off x="0" y="0"/>
              <a:ext cx="10008277" cy="647529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919525" y="1359962"/>
            <a:ext cx="6448950" cy="70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4"/>
              </a:lnSpc>
            </a:pPr>
            <a:r>
              <a:rPr lang="en-US" sz="5600" b="1">
                <a:solidFill>
                  <a:srgbClr val="2A3049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Student Life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90600"/>
            <a:ext cx="34899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0101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Fieldstone School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75459" y="2361021"/>
            <a:ext cx="7937081" cy="33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8"/>
              </a:lnSpc>
            </a:pPr>
            <a:r>
              <a:rPr lang="en-US" sz="2700" b="1">
                <a:solidFill>
                  <a:srgbClr val="DAB25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Cultural Showcase (March 2025)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749</Words>
  <Application>Microsoft Macintosh PowerPoint</Application>
  <PresentationFormat>Custom</PresentationFormat>
  <Paragraphs>140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Bold</vt:lpstr>
      <vt:lpstr>Montserrat Italics</vt:lpstr>
      <vt:lpstr>Montserrat</vt:lpstr>
      <vt:lpstr>Calibri</vt:lpstr>
      <vt:lpstr>Montserrat Medium</vt:lpstr>
      <vt:lpstr>Montserrat Bold</vt:lpstr>
      <vt:lpstr>Montserrat Ultra-Bold</vt:lpstr>
      <vt:lpstr>Montserrat Ultra-Bold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Fieldstone</dc:title>
  <cp:lastModifiedBy>Melany Butcher</cp:lastModifiedBy>
  <cp:revision>5</cp:revision>
  <dcterms:created xsi:type="dcterms:W3CDTF">2006-08-16T00:00:00Z</dcterms:created>
  <dcterms:modified xsi:type="dcterms:W3CDTF">2025-05-17T15:38:05Z</dcterms:modified>
  <dc:identifier>DAGntHGXhkE</dc:identifier>
</cp:coreProperties>
</file>